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CBA7B-46FC-440E-90B1-A3FB5575FB90}" type="datetimeFigureOut">
              <a:rPr lang="en-US" smtClean="0"/>
              <a:pPr/>
              <a:t>12/31/2011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B54E-2174-4FD7-B744-D4CC4F7F53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Decoding and globalization</a:t>
            </a:r>
          </a:p>
          <a:p>
            <a:r>
              <a:rPr lang="en-US" dirty="0" smtClean="0"/>
              <a:t>Speed</a:t>
            </a:r>
          </a:p>
          <a:p>
            <a:r>
              <a:rPr lang="en-US" dirty="0" smtClean="0"/>
              <a:t>Reading for different purposes – skimming and scanning</a:t>
            </a:r>
          </a:p>
          <a:p>
            <a:r>
              <a:rPr lang="en-US" dirty="0" smtClean="0"/>
              <a:t>Reading for the main idea and supporting details</a:t>
            </a:r>
          </a:p>
          <a:p>
            <a:r>
              <a:rPr lang="en-US" dirty="0" smtClean="0"/>
              <a:t>Reading  to unlock the sequence</a:t>
            </a:r>
          </a:p>
          <a:p>
            <a:r>
              <a:rPr lang="en-US" dirty="0" smtClean="0"/>
              <a:t>Reading to unlock the structure  of the text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Did you get it?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Subskills</a:t>
            </a:r>
            <a:r>
              <a:rPr lang="en-US" dirty="0" smtClean="0"/>
              <a:t> of Reading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400" b="1" dirty="0" smtClean="0"/>
              <a:t>Beginning </a:t>
            </a:r>
            <a:r>
              <a:rPr lang="en-US" sz="1400" b="1" dirty="0"/>
              <a:t>Reading skills</a:t>
            </a:r>
          </a:p>
          <a:p>
            <a:pPr lvl="1"/>
            <a:r>
              <a:rPr lang="en-US" sz="1000" dirty="0"/>
              <a:t>Decoding</a:t>
            </a:r>
          </a:p>
          <a:p>
            <a:pPr lvl="1"/>
            <a:r>
              <a:rPr lang="en-US" sz="1000" dirty="0"/>
              <a:t>Syllabication</a:t>
            </a:r>
          </a:p>
          <a:p>
            <a:pPr lvl="1"/>
            <a:r>
              <a:rPr lang="en-US" sz="1000" dirty="0"/>
              <a:t>Global reading – automaticity</a:t>
            </a:r>
          </a:p>
          <a:p>
            <a:r>
              <a:rPr lang="en-US" sz="1400" b="1" dirty="0"/>
              <a:t>Reading Speed</a:t>
            </a:r>
          </a:p>
          <a:p>
            <a:r>
              <a:rPr lang="en-US" sz="1400" b="1" dirty="0"/>
              <a:t>Reading Skills Involving Vocabulary</a:t>
            </a:r>
          </a:p>
          <a:p>
            <a:pPr lvl="1"/>
            <a:r>
              <a:rPr lang="en-US" sz="1000" dirty="0"/>
              <a:t>Identifying vocabulary in context</a:t>
            </a:r>
          </a:p>
          <a:p>
            <a:pPr lvl="1"/>
            <a:r>
              <a:rPr lang="en-US" sz="1000" dirty="0"/>
              <a:t>Indentifying the structure of vocabulary to extract meaning</a:t>
            </a:r>
          </a:p>
          <a:p>
            <a:pPr lvl="1"/>
            <a:r>
              <a:rPr lang="en-US" sz="1000" dirty="0"/>
              <a:t>Using the dictionary</a:t>
            </a:r>
          </a:p>
          <a:p>
            <a:r>
              <a:rPr lang="en-US" sz="1400" b="1" dirty="0"/>
              <a:t>Reading Skills That Involve the Structure of the Text</a:t>
            </a:r>
          </a:p>
          <a:p>
            <a:pPr lvl="1"/>
            <a:r>
              <a:rPr lang="en-US" sz="1000" dirty="0"/>
              <a:t>Genre – reading a specific text type to understand how it is formed and how to extract the meaning</a:t>
            </a:r>
          </a:p>
          <a:p>
            <a:pPr lvl="1"/>
            <a:r>
              <a:rPr lang="en-US" sz="1000" dirty="0"/>
              <a:t>Identification of specific text structures (within a narrative, descriptive or expository piece)</a:t>
            </a:r>
          </a:p>
          <a:p>
            <a:pPr lvl="1"/>
            <a:r>
              <a:rPr lang="en-US" sz="1000" i="1" dirty="0"/>
              <a:t>simple listing, time order, cause and effect, comparison/contrast</a:t>
            </a:r>
            <a:endParaRPr lang="en-US" sz="1000" dirty="0"/>
          </a:p>
          <a:p>
            <a:pPr lvl="1"/>
            <a:r>
              <a:rPr lang="en-US" sz="1000" dirty="0"/>
              <a:t>Extraction of sequence – often found in time order texts</a:t>
            </a:r>
          </a:p>
          <a:p>
            <a:pPr lvl="1"/>
            <a:r>
              <a:rPr lang="en-US" sz="1000" dirty="0"/>
              <a:t>Recognition of cohesive features(at and beyond the sentence level) – use of connectors, grammatical forms etc. this is at both </a:t>
            </a:r>
          </a:p>
          <a:p>
            <a:pPr lvl="1"/>
            <a:r>
              <a:rPr lang="en-US" sz="1000" dirty="0"/>
              <a:t>Reviewing and prediction as an aide to comprehension</a:t>
            </a:r>
          </a:p>
          <a:p>
            <a:r>
              <a:rPr lang="en-US" sz="1400" b="1" dirty="0"/>
              <a:t>Reading Skills that Involve the Readers’ Interpretation of the Text</a:t>
            </a:r>
          </a:p>
          <a:p>
            <a:pPr lvl="1"/>
            <a:r>
              <a:rPr lang="en-US" sz="1000" dirty="0"/>
              <a:t>Reading for a specific purpose – specific information or gist (scanning and skimming)</a:t>
            </a:r>
          </a:p>
          <a:p>
            <a:pPr lvl="1"/>
            <a:r>
              <a:rPr lang="en-US" sz="1000" dirty="0"/>
              <a:t>Reading for the main idea and supporting details – when the ideas in the texts are of the utmost importance to you</a:t>
            </a:r>
          </a:p>
          <a:p>
            <a:pPr lvl="1"/>
            <a:r>
              <a:rPr lang="en-US" sz="1000" dirty="0" err="1"/>
              <a:t>Inferencing</a:t>
            </a:r>
            <a:endParaRPr lang="en-US" sz="1000" dirty="0"/>
          </a:p>
          <a:p>
            <a:pPr lvl="1"/>
            <a:r>
              <a:rPr lang="en-US" sz="1000" dirty="0"/>
              <a:t>Distinguishing facts and opinions</a:t>
            </a:r>
          </a:p>
          <a:p>
            <a:r>
              <a:rPr lang="en-US" sz="1400" b="1" dirty="0"/>
              <a:t>Reading for Pleasure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Essence and Teachable Features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n-US" sz="6400" u="sng" dirty="0"/>
              <a:t>DOLPHINS</a:t>
            </a:r>
            <a:r>
              <a:rPr lang="en-US" dirty="0"/>
              <a:t>				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300" dirty="0"/>
              <a:t>Dolphins live in the sea. They have teeth, a tail and a mouth shaped like a </a:t>
            </a:r>
            <a:r>
              <a:rPr lang="en-US" sz="4300" dirty="0" smtClean="0"/>
              <a:t>bottle. Dolphins </a:t>
            </a:r>
            <a:r>
              <a:rPr lang="en-US" sz="4300" dirty="0"/>
              <a:t>love to swim in the deep, warm and salty water. A dolphin is not like a </a:t>
            </a:r>
            <a:r>
              <a:rPr lang="en-US" sz="4300" dirty="0" smtClean="0"/>
              <a:t>fish because </a:t>
            </a:r>
            <a:r>
              <a:rPr lang="en-US" sz="4300" dirty="0"/>
              <a:t>it needs air to breathe.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300" dirty="0"/>
              <a:t> </a:t>
            </a:r>
            <a:r>
              <a:rPr lang="en-US" sz="4300" dirty="0" smtClean="0"/>
              <a:t>Dolphins </a:t>
            </a:r>
            <a:r>
              <a:rPr lang="en-US" sz="4300" dirty="0"/>
              <a:t>are clever and friendly so it is easy to teach them tricks. They are </a:t>
            </a:r>
            <a:r>
              <a:rPr lang="en-US" sz="4300" dirty="0" smtClean="0"/>
              <a:t>always ready </a:t>
            </a:r>
            <a:r>
              <a:rPr lang="en-US" sz="4300" dirty="0"/>
              <a:t>to show their tricks. They can hear very well and can dance to music. Dolphins </a:t>
            </a:r>
            <a:r>
              <a:rPr lang="en-US" sz="4300" dirty="0" smtClean="0"/>
              <a:t>like </a:t>
            </a:r>
            <a:r>
              <a:rPr lang="en-US" sz="4300" dirty="0"/>
              <a:t>to play games, especially with balls. They can jump high out of the water, through </a:t>
            </a:r>
            <a:r>
              <a:rPr lang="en-US" sz="4300" dirty="0" smtClean="0"/>
              <a:t>gates </a:t>
            </a:r>
            <a:r>
              <a:rPr lang="en-US" sz="4300" dirty="0"/>
              <a:t>or over them. They can swim straight and in circles.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3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300" dirty="0"/>
              <a:t>When dolphins are in the sea, they swim in groups.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From </a:t>
            </a:r>
            <a:r>
              <a:rPr lang="en-US" u="sng" dirty="0"/>
              <a:t>Essential Vocabulary 3</a:t>
            </a:r>
            <a:r>
              <a:rPr lang="en-US" dirty="0"/>
              <a:t> by Hanna </a:t>
            </a:r>
            <a:r>
              <a:rPr lang="en-US" dirty="0" err="1"/>
              <a:t>Koren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THINKING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Essence:</a:t>
            </a:r>
            <a:r>
              <a:rPr lang="en-US" dirty="0" smtClean="0"/>
              <a:t> what you might find in an encyclopedia </a:t>
            </a:r>
          </a:p>
          <a:p>
            <a:r>
              <a:rPr lang="en-US" b="1" dirty="0" smtClean="0"/>
              <a:t>Teachable Features:</a:t>
            </a:r>
            <a:r>
              <a:rPr lang="en-US" dirty="0" smtClean="0"/>
              <a:t> same as essence here – information in paragraph form - MI and SD – note: no topic sentences </a:t>
            </a:r>
          </a:p>
          <a:p>
            <a:pPr lvl="1"/>
            <a:r>
              <a:rPr lang="en-US" dirty="0" smtClean="0"/>
              <a:t>First paragraph what they look like in the main and where they live</a:t>
            </a:r>
          </a:p>
          <a:p>
            <a:pPr lvl="1"/>
            <a:r>
              <a:rPr lang="en-US" dirty="0" smtClean="0"/>
              <a:t>Second paragraph =- what they can do</a:t>
            </a:r>
          </a:p>
          <a:p>
            <a:pPr lvl="1"/>
            <a:r>
              <a:rPr lang="en-US" dirty="0" smtClean="0"/>
              <a:t>Third paragraph – how they interact – totally bogus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through the lesson plan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Objectives (from TF)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TSWBAT read to extract the main ideas and supporting details.</a:t>
            </a:r>
          </a:p>
          <a:p>
            <a:r>
              <a:rPr lang="en-US" dirty="0" smtClean="0"/>
              <a:t>TSWBAT identify and reproduce the form of a simple encyclopedia entry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Lead In (from Essence)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If you were to look up the word dolphin in the encyclopedia, what information would you expect to find?</a:t>
            </a:r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Elicit and put on board in categories – what they look like and what they can do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Continued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Read text and tell me which paragraph you found the information you were looking for</a:t>
            </a:r>
          </a:p>
          <a:p>
            <a:r>
              <a:rPr lang="en-US" dirty="0" smtClean="0"/>
              <a:t>What information wasn’t there?</a:t>
            </a:r>
          </a:p>
          <a:p>
            <a:r>
              <a:rPr lang="en-US" dirty="0" smtClean="0"/>
              <a:t>Go over by emphasizing where the information came from  - which paragraph. </a:t>
            </a:r>
          </a:p>
          <a:p>
            <a:r>
              <a:rPr lang="en-US" dirty="0" smtClean="0"/>
              <a:t>What sentence could we add to each paragraph to help readers understand what is there?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Post Reading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Write an entry about an animal you might know very well – a dog</a:t>
            </a:r>
          </a:p>
          <a:p>
            <a:r>
              <a:rPr lang="en-US" dirty="0" smtClean="0"/>
              <a:t>Write an entry about an imaginary animal</a:t>
            </a:r>
          </a:p>
          <a:p>
            <a:r>
              <a:rPr lang="en-US" dirty="0" smtClean="0"/>
              <a:t>Write another paragraph about dolphins with the information we didn’t see – you may reorganize the paragraphs that exist</a:t>
            </a:r>
          </a:p>
          <a:p>
            <a:r>
              <a:rPr lang="en-US" dirty="0" smtClean="0"/>
              <a:t>NOTE: mimic the form we know – paragraphs with main themes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477</Words>
  <Application>Microsoft Office PowerPoint</Application>
  <PresentationFormat>On-screen Show 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Reading</vt:lpstr>
      <vt:lpstr>The Subskills of Reading </vt:lpstr>
      <vt:lpstr>Essence and Teachable Features</vt:lpstr>
      <vt:lpstr>Thinking through the lesson plan</vt:lpstr>
      <vt:lpstr>Lesson Plan Continued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</dc:title>
  <dc:creator>Deborah</dc:creator>
  <cp:lastModifiedBy>Deborah</cp:lastModifiedBy>
  <cp:revision>7</cp:revision>
  <dcterms:created xsi:type="dcterms:W3CDTF">2009-12-11T06:46:21Z</dcterms:created>
  <dcterms:modified xsi:type="dcterms:W3CDTF">2011-12-31T11:26:03Z</dcterms:modified>
</cp:coreProperties>
</file>